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0" r:id="rId4"/>
    <p:sldId id="261" r:id="rId5"/>
    <p:sldId id="265" r:id="rId6"/>
    <p:sldId id="266" r:id="rId7"/>
    <p:sldId id="269" r:id="rId8"/>
    <p:sldId id="271" r:id="rId9"/>
    <p:sldId id="272" r:id="rId10"/>
    <p:sldId id="274" r:id="rId11"/>
    <p:sldId id="273" r:id="rId12"/>
    <p:sldId id="275" r:id="rId13"/>
    <p:sldId id="276" r:id="rId14"/>
    <p:sldId id="284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70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71" autoAdjust="0"/>
    <p:restoredTop sz="94660"/>
  </p:normalViewPr>
  <p:slideViewPr>
    <p:cSldViewPr snapToGrid="0">
      <p:cViewPr varScale="1">
        <p:scale>
          <a:sx n="135" d="100"/>
          <a:sy n="135" d="100"/>
        </p:scale>
        <p:origin x="295" y="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7A89D-9AAB-438C-9B1B-6D39494AEB95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6BF91F-FFE7-488F-A7AF-46B252768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75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545398-4294-AFB2-B90E-A7F578077B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D7C5A40-BF45-8A29-A8CF-5AF2F651F2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F3D492-155B-D80A-EFAA-D936961F9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87E29-85AB-4AE2-9C7B-714D45DCE4DF}" type="datetime1">
              <a:rPr lang="ru-RU" smtClean="0"/>
              <a:t>15.12.2023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1D6A88-A4B0-F391-3FC7-ED6870659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3F7A86-40CD-B57A-DCDF-6AE855E4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9538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98ACB4-3866-08C5-F537-6323543AB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22B562A-307C-951B-9140-39BAC60A0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B3E737-D33D-815B-1B82-F4B8859FC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2850-4957-44E3-8E9C-0C563A4B9799}" type="datetime1">
              <a:rPr lang="ru-RU" smtClean="0"/>
              <a:t>15.12.2023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DA8EE4-FB5D-4075-93FA-3B03C4C43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E7DAE8-A262-4296-7E3F-AF6162325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541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F995E95-1897-ABCD-5170-703D37459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ADBC4B2-0751-8500-BEAA-FE86FEFD38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74C7E2-47AB-98CA-9C32-3A139AA3C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1FA19-8A58-4B19-B03C-849E8C8F017F}" type="datetime1">
              <a:rPr lang="ru-RU" smtClean="0"/>
              <a:t>15.12.2023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E61901-5EC4-E0B6-9EC7-F16AF1524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BF6328-9A2A-9C25-9934-8FC4D2AA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108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53391C-0971-8806-8D07-521044729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FBD145-3F95-2B05-E829-4A18DE53D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F2D1C3-8472-2398-3256-62A0E3C92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640C4-3187-48D3-93FA-4BD306D7991A}" type="datetime1">
              <a:rPr lang="ru-RU" smtClean="0"/>
              <a:t>15.12.2023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8FAC27-F30A-FE4D-B2A3-FD9085689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666D562-9E5F-724E-0402-DDE8EEA00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4276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89D81C-702C-1A56-293D-5B53E1603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52B4CF-3D74-9DCF-31BD-8CAF8D10F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2099B1-60B8-B07D-0756-E1A8040B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9A18F-6F59-4CF7-98A6-35A0630F9250}" type="datetime1">
              <a:rPr lang="ru-RU" smtClean="0"/>
              <a:t>15.12.2023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808890-27B5-5DB1-0B96-2F9DFEA22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233C4F-6ADD-894B-6F9D-EC00B315C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3207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6709B1-0709-C438-A9CB-4B1C8E6AB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F13CDA-6951-CFD1-7A1E-9549E5902C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E9C0860-73CD-942A-B6C7-C98081A7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CB3A85-B9CB-441D-59A0-AB3AFF52F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1B56B-A3C4-4355-8B53-FE77E8DCEAE5}" type="datetime1">
              <a:rPr lang="ru-RU" smtClean="0"/>
              <a:t>15.12.2023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D4DD233-2E13-4A9E-92B5-5D190534B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11E418-1D3B-A824-504A-6AA79ACCA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5842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FB1512-DFA5-0248-D232-9A0E8E4E8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6A140DE-69C0-4D7B-E9CB-D5C826816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D8CD703-B10D-BFD2-F67E-610DD5155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23E81E5-473C-B4BB-0EEB-C08EDC6868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431937C-7377-DCBA-58F4-D0BEB6164D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657FAD0-0D71-DD5E-D0CD-DF261EF5C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D2F63-3489-4136-998D-87D6860B92AC}" type="datetime1">
              <a:rPr lang="ru-RU" smtClean="0"/>
              <a:t>15.12.2023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CB4EABA-D777-E35B-C546-2850B3B9C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0A8E4D6-75CA-A0AC-9BA0-9C47E8DDE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6436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364464-9E25-09B7-AE74-F6995F696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EE9ACE0-5612-22F0-C077-60453534B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6F1CC-0DE7-4C27-9E58-5751F6C5C016}" type="datetime1">
              <a:rPr lang="ru-RU" smtClean="0"/>
              <a:t>15.12.2023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00192D8-F4B2-4320-22B5-271C39F12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E6262D-6AF8-4599-01E8-09F52E772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4517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3AF9868-EF43-EC63-2DCC-9AF839F89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CC80E-88D1-4745-8F91-4D3C7C98108B}" type="datetime1">
              <a:rPr lang="ru-RU" smtClean="0"/>
              <a:t>15.12.2023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37EDD04-9039-4C9A-619D-6CBCBD2A9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9ADFDE-4044-49A5-4641-B3A21F2D3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63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E6027-7962-84B0-9668-ED28EA42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EDF7DE-CEA1-4802-EF77-D6536E7C2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AA6F28-750C-B901-35BF-7122B11B8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FB74877-1B9E-B65B-8B4B-E1D45AB3E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2FB93-4CF1-456C-9C1D-3A21E790B685}" type="datetime1">
              <a:rPr lang="ru-RU" smtClean="0"/>
              <a:t>15.12.2023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1D07E80-B049-5016-1156-9BA3F9C8E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FB1FBE-A0DC-C8B9-C49D-4DA94750C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582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CDA0CA-C9BC-1CA6-770E-541DB064E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6CBAE33-FE69-3AD2-57A9-E83E0E44D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3143B8-6A01-C540-851A-E91EB8E20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B0057B-30D6-3862-857A-75F1C24C8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3ED9F-F9E8-4FC2-80D3-64AEC0596F28}" type="datetime1">
              <a:rPr lang="ru-RU" smtClean="0"/>
              <a:t>15.12.2023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00BAA0F-86C8-A06B-2FFA-360A04EEA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7289BD7-1D7E-F78B-768C-E50B9FF03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3510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BE90A-E86E-6CDC-382A-92C1AC819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B5138B2-E1BC-0AE2-5496-45D002B9C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A186E7-DB71-EE35-14DC-0DB9C458E6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F5EEB-9050-4260-966A-EBC879BD0E4B}" type="datetime1">
              <a:rPr lang="ru-RU" smtClean="0"/>
              <a:t>15.12.2023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0F506E-8574-13C4-4580-D5D4015BC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B3CF05-34DA-8E48-D835-9E83C0744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7588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jpe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4F3B12-1C70-F75B-6204-63B311F052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31011"/>
            <a:ext cx="9144000" cy="2387600"/>
          </a:xfrm>
        </p:spPr>
        <p:txBody>
          <a:bodyPr>
            <a:noAutofit/>
          </a:bodyPr>
          <a:lstStyle/>
          <a:p>
            <a:r>
              <a:rPr lang="ru-RU" sz="4800" dirty="0"/>
              <a:t>Система автоматического управления приводами инвалидной коляски с расширенными функциональными возможностями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A67C7EB-BC9A-8195-779A-F4BD6A3D79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6829" y="4916994"/>
            <a:ext cx="9144000" cy="1655762"/>
          </a:xfrm>
        </p:spPr>
        <p:txBody>
          <a:bodyPr/>
          <a:lstStyle/>
          <a:p>
            <a:pPr algn="l"/>
            <a:r>
              <a:rPr lang="ru-RU" dirty="0"/>
              <a:t>Выполнил</a:t>
            </a:r>
            <a:r>
              <a:rPr lang="en-US" dirty="0"/>
              <a:t>:</a:t>
            </a:r>
            <a:r>
              <a:rPr lang="ru-RU" dirty="0"/>
              <a:t> ст. гр. МТ11-б</a:t>
            </a:r>
            <a:r>
              <a:rPr lang="en-US" dirty="0"/>
              <a:t> </a:t>
            </a:r>
            <a:r>
              <a:rPr lang="ru-RU" dirty="0"/>
              <a:t>Калашников Д.А.</a:t>
            </a:r>
          </a:p>
          <a:p>
            <a:pPr algn="l"/>
            <a:r>
              <a:rPr lang="ru-RU" dirty="0"/>
              <a:t>Руководитель</a:t>
            </a:r>
            <a:r>
              <a:rPr lang="en-US" dirty="0"/>
              <a:t>: </a:t>
            </a:r>
            <a:r>
              <a:rPr lang="ru-RU" dirty="0"/>
              <a:t>д.т.н. профессор </a:t>
            </a:r>
            <a:r>
              <a:rPr lang="ru-RU" dirty="0" err="1"/>
              <a:t>Яцун</a:t>
            </a:r>
            <a:r>
              <a:rPr lang="ru-RU" dirty="0"/>
              <a:t> С. Ф.</a:t>
            </a:r>
          </a:p>
        </p:txBody>
      </p:sp>
    </p:spTree>
    <p:extLst>
      <p:ext uri="{BB962C8B-B14F-4D97-AF65-F5344CB8AC3E}">
        <p14:creationId xmlns:p14="http://schemas.microsoft.com/office/powerpoint/2010/main" val="258397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3489CF-0BDA-F036-D0AB-3CE5EC821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23620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Настройка регуляторов одноканальной САУ</a:t>
            </a:r>
            <a:br>
              <a:rPr lang="ru-RU" dirty="0"/>
            </a:br>
            <a:r>
              <a:rPr lang="ru-RU" dirty="0"/>
              <a:t>(привод колеса)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223CE7D-88A7-AE94-F604-E90624C7A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641A5F-760D-3ACA-66BD-960E5CF34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216" y="1259523"/>
            <a:ext cx="5190498" cy="35474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B68B52-947D-C02C-9DEE-012C8DDAE723}"/>
              </a:ext>
            </a:extLst>
          </p:cNvPr>
          <p:cNvSpPr txBox="1"/>
          <p:nvPr/>
        </p:nvSpPr>
        <p:spPr>
          <a:xfrm>
            <a:off x="91972" y="4859813"/>
            <a:ext cx="5421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Переходная характеристика идеальной одноканальной САУ с настроенным ПИД-регулятором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E59787-7C1B-EE89-6405-F461F2CC6BDB}"/>
              </a:ext>
            </a:extLst>
          </p:cNvPr>
          <p:cNvSpPr txBox="1"/>
          <p:nvPr/>
        </p:nvSpPr>
        <p:spPr>
          <a:xfrm>
            <a:off x="5746752" y="5480901"/>
            <a:ext cx="6229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Переходная характеристика САУ после настройки нечеткого регулятора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2993FC1-2031-5FF7-2C41-740D69DB42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32"/>
          <a:stretch/>
        </p:blipFill>
        <p:spPr bwMode="auto">
          <a:xfrm>
            <a:off x="5694997" y="997595"/>
            <a:ext cx="6014403" cy="44833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65555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3489CF-0BDA-F036-D0AB-3CE5EC821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23620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Настройка регуляторов одноканальной САУ</a:t>
            </a:r>
            <a:br>
              <a:rPr lang="ru-RU" dirty="0"/>
            </a:br>
            <a:r>
              <a:rPr lang="ru-RU" dirty="0"/>
              <a:t>(привод колеса)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223CE7D-88A7-AE94-F604-E90624C7A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11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B68B52-947D-C02C-9DEE-012C8DDAE723}"/>
              </a:ext>
            </a:extLst>
          </p:cNvPr>
          <p:cNvSpPr txBox="1"/>
          <p:nvPr/>
        </p:nvSpPr>
        <p:spPr>
          <a:xfrm>
            <a:off x="427376" y="4342140"/>
            <a:ext cx="3949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Переходная характеристика САУ с запаздываем после настройки ПИД-регулятора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CC645D-B29A-825D-B8D8-9DBD73081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268" y="1373881"/>
            <a:ext cx="3711465" cy="25758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E59787-7C1B-EE89-6405-F461F2CC6BDB}"/>
              </a:ext>
            </a:extLst>
          </p:cNvPr>
          <p:cNvSpPr txBox="1"/>
          <p:nvPr/>
        </p:nvSpPr>
        <p:spPr>
          <a:xfrm>
            <a:off x="4498975" y="4265940"/>
            <a:ext cx="3067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Переходная характеристика нелинейной САУ  после настройки ПИД-регулятора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478E619-47B6-2862-AB86-8FA5FE157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50" y="1352560"/>
            <a:ext cx="3881550" cy="257587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E82EB75-7467-DF36-0B7F-F83BA2085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7402" y="1145164"/>
            <a:ext cx="3726715" cy="28045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4AE9D0-EC6C-0F46-1C01-194533435763}"/>
              </a:ext>
            </a:extLst>
          </p:cNvPr>
          <p:cNvSpPr txBox="1"/>
          <p:nvPr/>
        </p:nvSpPr>
        <p:spPr>
          <a:xfrm>
            <a:off x="8128000" y="4197350"/>
            <a:ext cx="3429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Переходные характеристики настроенной робастной САУ при различных комбинациях </a:t>
            </a:r>
            <a:r>
              <a:rPr lang="en-US" sz="1400" dirty="0"/>
              <a:t>‘</a:t>
            </a:r>
            <a:r>
              <a:rPr lang="ru-RU" sz="1400" dirty="0"/>
              <a:t>неуверенных</a:t>
            </a:r>
            <a:r>
              <a:rPr lang="en-US" sz="1400" dirty="0"/>
              <a:t>’</a:t>
            </a:r>
            <a:r>
              <a:rPr lang="ru-RU" sz="1400" dirty="0"/>
              <a:t> переменных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8FC8E3-2148-5A34-DF65-B924DE2FADA5}"/>
              </a:ext>
            </a:extLst>
          </p:cNvPr>
          <p:cNvSpPr txBox="1"/>
          <p:nvPr/>
        </p:nvSpPr>
        <p:spPr>
          <a:xfrm>
            <a:off x="2601589" y="5955738"/>
            <a:ext cx="6421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Полученные параметры переходных процессов всех показанных САУ с настроенными регуляторами полностью удовлетворяют условиям ТЗ.</a:t>
            </a:r>
          </a:p>
        </p:txBody>
      </p:sp>
    </p:spTree>
    <p:extLst>
      <p:ext uri="{BB962C8B-B14F-4D97-AF65-F5344CB8AC3E}">
        <p14:creationId xmlns:p14="http://schemas.microsoft.com/office/powerpoint/2010/main" val="953774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F923C2-AF28-3589-61B5-7B642AE84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925" y="47625"/>
            <a:ext cx="9328150" cy="80327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dirty="0"/>
              <a:t>Проверка устойчивости одноканальной САУ</a:t>
            </a:r>
            <a:br>
              <a:rPr lang="ru-RU" sz="4000" dirty="0"/>
            </a:br>
            <a:r>
              <a:rPr lang="ru-RU" sz="4000" dirty="0"/>
              <a:t>(привод колеса)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FD05CC-17EB-21A9-E676-09B61037C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12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F46DAE-0A10-4B37-2AE0-3E4093E8B82D}"/>
                  </a:ext>
                </a:extLst>
              </p:cNvPr>
              <p:cNvSpPr txBox="1"/>
              <p:nvPr/>
            </p:nvSpPr>
            <p:spPr>
              <a:xfrm>
                <a:off x="175305" y="1213067"/>
                <a:ext cx="3129190" cy="6538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ru-RU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0.0013</m:t>
                                </m:r>
                              </m:e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0.928</m:t>
                                </m:r>
                              </m:e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7.8∗</m:t>
                                </m:r>
                                <m:sSup>
                                  <m:sSup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−8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0.063</m:t>
                                </m:r>
                              </m:e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0.0013</m:t>
                                </m:r>
                              </m:e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0.928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F46DAE-0A10-4B37-2AE0-3E4093E8B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05" y="1213067"/>
                <a:ext cx="3129190" cy="6538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2576F42-9A02-CC5E-6129-6254453BCCE0}"/>
              </a:ext>
            </a:extLst>
          </p:cNvPr>
          <p:cNvSpPr txBox="1"/>
          <p:nvPr/>
        </p:nvSpPr>
        <p:spPr>
          <a:xfrm>
            <a:off x="446995" y="1866900"/>
            <a:ext cx="285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Матрица Гурвица для рассматриваемого привода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568813-87A7-CF5B-9B25-89DDA6482D8D}"/>
              </a:ext>
            </a:extLst>
          </p:cNvPr>
          <p:cNvSpPr txBox="1"/>
          <p:nvPr/>
        </p:nvSpPr>
        <p:spPr>
          <a:xfrm>
            <a:off x="285750" y="5245100"/>
            <a:ext cx="2965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Годограф Михайлова </a:t>
            </a:r>
            <a:endParaRPr lang="ru-RU" sz="14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ABC61FB-4DB7-5016-E677-F88E5FDACF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892" y="2445949"/>
            <a:ext cx="4535119" cy="286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BC25694-A25B-9DE8-9295-DB45D0C2B2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002" y="906780"/>
            <a:ext cx="3310085" cy="252222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16B1B5-E861-FB46-E79B-13BAE081E07E}"/>
              </a:ext>
            </a:extLst>
          </p:cNvPr>
          <p:cNvSpPr txBox="1"/>
          <p:nvPr/>
        </p:nvSpPr>
        <p:spPr>
          <a:xfrm>
            <a:off x="4415388" y="3358194"/>
            <a:ext cx="3087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АФЧХ </a:t>
            </a: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устойчивой разомкнутой системы (Критерий Найквиста)</a:t>
            </a:r>
            <a:endParaRPr lang="ru-RU" sz="16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891194E-FFD8-F4A8-16EE-8DA433FA80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4957" y="743585"/>
            <a:ext cx="3728085" cy="26854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EEBE973-DFAE-9975-861F-DEC8AB720BD4}"/>
              </a:ext>
            </a:extLst>
          </p:cNvPr>
          <p:cNvSpPr txBox="1"/>
          <p:nvPr/>
        </p:nvSpPr>
        <p:spPr>
          <a:xfrm>
            <a:off x="7835900" y="3517900"/>
            <a:ext cx="3807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Диаграмма Боде разомкнутой системы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777DE56-7A66-1344-C5AB-97187514F3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5388" y="4015829"/>
            <a:ext cx="3087126" cy="24585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DA5577-6D54-AFEF-7002-CE504DE80B74}"/>
              </a:ext>
            </a:extLst>
          </p:cNvPr>
          <p:cNvSpPr txBox="1"/>
          <p:nvPr/>
        </p:nvSpPr>
        <p:spPr>
          <a:xfrm>
            <a:off x="7594600" y="5091211"/>
            <a:ext cx="35179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Определение запасов устойчивости системы по диаграмме Боде</a:t>
            </a:r>
            <a:r>
              <a:rPr lang="ru-RU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796475-E705-71D2-AF5E-A9B063BC2A49}"/>
              </a:ext>
            </a:extLst>
          </p:cNvPr>
          <p:cNvSpPr txBox="1"/>
          <p:nvPr/>
        </p:nvSpPr>
        <p:spPr>
          <a:xfrm>
            <a:off x="1642515" y="6474370"/>
            <a:ext cx="10517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По данным графикам видно, что полученная одноканальная САУ устойчива по всем критериям устойчивости.</a:t>
            </a:r>
          </a:p>
        </p:txBody>
      </p:sp>
    </p:spTree>
    <p:extLst>
      <p:ext uri="{BB962C8B-B14F-4D97-AF65-F5344CB8AC3E}">
        <p14:creationId xmlns:p14="http://schemas.microsoft.com/office/powerpoint/2010/main" val="2300786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3489CF-0BDA-F036-D0AB-3CE5EC821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23620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Настройка регуляторов одноканальной САУ</a:t>
            </a:r>
            <a:br>
              <a:rPr lang="ru-RU" dirty="0"/>
            </a:br>
            <a:r>
              <a:rPr lang="ru-RU" dirty="0"/>
              <a:t>(привод подъема шасси)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223CE7D-88A7-AE94-F604-E90624C7A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13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CF8BB8-A983-5353-AC7D-C5E6E758D265}"/>
              </a:ext>
            </a:extLst>
          </p:cNvPr>
          <p:cNvSpPr txBox="1"/>
          <p:nvPr/>
        </p:nvSpPr>
        <p:spPr>
          <a:xfrm>
            <a:off x="2614250" y="4564454"/>
            <a:ext cx="7941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Переходная характеристика идеальной одноканальной САУ с настроенным ПИД-регулятором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75FC19B-38A1-7BD8-B1EE-F852989B3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329" y="1467710"/>
            <a:ext cx="3877670" cy="277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472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3489CF-0BDA-F036-D0AB-3CE5EC821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23620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Настройка регуляторов одноканальной САУ</a:t>
            </a:r>
            <a:br>
              <a:rPr lang="ru-RU" dirty="0"/>
            </a:br>
            <a:r>
              <a:rPr lang="ru-RU" dirty="0"/>
              <a:t>(привод подъема шасси)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223CE7D-88A7-AE94-F604-E90624C7A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14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B68B52-947D-C02C-9DEE-012C8DDAE723}"/>
              </a:ext>
            </a:extLst>
          </p:cNvPr>
          <p:cNvSpPr txBox="1"/>
          <p:nvPr/>
        </p:nvSpPr>
        <p:spPr>
          <a:xfrm>
            <a:off x="427376" y="4342140"/>
            <a:ext cx="3949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Переходная характеристика САУ с запаздываем после настройки ПИД-регулятора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E59787-7C1B-EE89-6405-F461F2CC6BDB}"/>
              </a:ext>
            </a:extLst>
          </p:cNvPr>
          <p:cNvSpPr txBox="1"/>
          <p:nvPr/>
        </p:nvSpPr>
        <p:spPr>
          <a:xfrm>
            <a:off x="4498975" y="4265940"/>
            <a:ext cx="3067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Переходная характеристика нелинейной САУ  после настройки ПИД-регулятора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4AE9D0-EC6C-0F46-1C01-194533435763}"/>
              </a:ext>
            </a:extLst>
          </p:cNvPr>
          <p:cNvSpPr txBox="1"/>
          <p:nvPr/>
        </p:nvSpPr>
        <p:spPr>
          <a:xfrm>
            <a:off x="8128000" y="4197350"/>
            <a:ext cx="3429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Переходные характеристики настроенной робастной САУ при различных комбинациях </a:t>
            </a:r>
            <a:r>
              <a:rPr lang="en-US" sz="1400" dirty="0"/>
              <a:t>‘</a:t>
            </a:r>
            <a:r>
              <a:rPr lang="ru-RU" sz="1400" dirty="0"/>
              <a:t>неуверенных</a:t>
            </a:r>
            <a:r>
              <a:rPr lang="en-US" sz="1400" dirty="0"/>
              <a:t>’</a:t>
            </a:r>
            <a:r>
              <a:rPr lang="ru-RU" sz="1400" dirty="0"/>
              <a:t> переменных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5C291F-F219-A484-A2C6-8970D8845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548" y="1359494"/>
            <a:ext cx="3385503" cy="270157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888556C-AE54-53C8-0557-DCD1953B0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77" y="1223152"/>
            <a:ext cx="3573124" cy="297425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3BFC55B-1FD2-49FF-AAC1-AFEEED921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7613" y="1243984"/>
            <a:ext cx="3246187" cy="28333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08AC55-1710-1A1F-7265-7B33E9C8AB72}"/>
              </a:ext>
            </a:extLst>
          </p:cNvPr>
          <p:cNvSpPr txBox="1"/>
          <p:nvPr/>
        </p:nvSpPr>
        <p:spPr>
          <a:xfrm>
            <a:off x="2601589" y="5955738"/>
            <a:ext cx="6421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Полученные параметры переходных процессов всех показанных САУ с настроенными регуляторами полностью удовлетворяют условиям ТЗ.</a:t>
            </a:r>
          </a:p>
        </p:txBody>
      </p:sp>
    </p:spTree>
    <p:extLst>
      <p:ext uri="{BB962C8B-B14F-4D97-AF65-F5344CB8AC3E}">
        <p14:creationId xmlns:p14="http://schemas.microsoft.com/office/powerpoint/2010/main" val="2721625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F923C2-AF28-3589-61B5-7B642AE84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925" y="47625"/>
            <a:ext cx="9328150" cy="80327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dirty="0"/>
              <a:t>Проверка устойчивости одноканальной САУ</a:t>
            </a:r>
            <a:br>
              <a:rPr lang="ru-RU" sz="4000" dirty="0"/>
            </a:br>
            <a:r>
              <a:rPr lang="ru-RU" sz="4000" dirty="0"/>
              <a:t>(привод подъема шасси)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FD05CC-17EB-21A9-E676-09B61037C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15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576F42-9A02-CC5E-6129-6254453BCCE0}"/>
              </a:ext>
            </a:extLst>
          </p:cNvPr>
          <p:cNvSpPr txBox="1"/>
          <p:nvPr/>
        </p:nvSpPr>
        <p:spPr>
          <a:xfrm>
            <a:off x="446995" y="1866900"/>
            <a:ext cx="285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Матрица Гурвица для рассматриваемого привода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568813-87A7-CF5B-9B25-89DDA6482D8D}"/>
              </a:ext>
            </a:extLst>
          </p:cNvPr>
          <p:cNvSpPr txBox="1"/>
          <p:nvPr/>
        </p:nvSpPr>
        <p:spPr>
          <a:xfrm>
            <a:off x="285750" y="5245100"/>
            <a:ext cx="2965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Годограф Михайлова </a:t>
            </a:r>
            <a:endParaRPr lang="ru-RU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16B1B5-E861-FB46-E79B-13BAE081E07E}"/>
              </a:ext>
            </a:extLst>
          </p:cNvPr>
          <p:cNvSpPr txBox="1"/>
          <p:nvPr/>
        </p:nvSpPr>
        <p:spPr>
          <a:xfrm>
            <a:off x="4415388" y="3358194"/>
            <a:ext cx="3087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АФЧХ </a:t>
            </a: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устойчивой разомкнутой системы (Критерий Найквиста)</a:t>
            </a:r>
            <a:endParaRPr lang="ru-RU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EBE973-DFAE-9975-861F-DEC8AB720BD4}"/>
              </a:ext>
            </a:extLst>
          </p:cNvPr>
          <p:cNvSpPr txBox="1"/>
          <p:nvPr/>
        </p:nvSpPr>
        <p:spPr>
          <a:xfrm>
            <a:off x="7835900" y="3517900"/>
            <a:ext cx="3807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Диаграмма Боде разомкнутой системы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DA5577-6D54-AFEF-7002-CE504DE80B74}"/>
              </a:ext>
            </a:extLst>
          </p:cNvPr>
          <p:cNvSpPr txBox="1"/>
          <p:nvPr/>
        </p:nvSpPr>
        <p:spPr>
          <a:xfrm>
            <a:off x="7594600" y="5091211"/>
            <a:ext cx="35179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Определение запасов устойчивости системы по диаграмме Боде</a:t>
            </a:r>
            <a:r>
              <a:rPr lang="ru-RU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8CDB3F-E7FB-7375-20F0-06DA902D1028}"/>
                  </a:ext>
                </a:extLst>
              </p:cNvPr>
              <p:cNvSpPr txBox="1"/>
              <p:nvPr/>
            </p:nvSpPr>
            <p:spPr>
              <a:xfrm>
                <a:off x="0" y="922710"/>
                <a:ext cx="3538854" cy="804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ru-RU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0.001</m:t>
                                </m:r>
                              </m:e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4.22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         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1.3∗</m:t>
                                </m:r>
                                <m:sSup>
                                  <m:sSupPr>
                                    <m:ctrlP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0.138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75.6</m:t>
                                      </m:r>
                                    </m:e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   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0.001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1.3∗</m:t>
                                      </m:r>
                                      <m:sSup>
                                        <m:sSup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  <m:sup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−6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ru-RU" sz="1400" i="1">
                                                <a:latin typeface="Cambria Math" panose="02040503050406030204" pitchFamily="18" charset="0"/>
                                              </a:rPr>
                                              <m:t>4.22</m:t>
                                            </m:r>
                                          </m:e>
                                          <m:e>
                                            <m:r>
                                              <a:rPr lang="ru-RU" sz="1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ru-RU" sz="1400" i="1">
                                                <a:latin typeface="Cambria Math" panose="02040503050406030204" pitchFamily="18" charset="0"/>
                                              </a:rPr>
                                              <m:t>0.138</m:t>
                                            </m:r>
                                          </m:e>
                                          <m:e>
                                            <m:r>
                                              <a:rPr lang="ru-RU" sz="1400" i="1">
                                                <a:latin typeface="Cambria Math" panose="02040503050406030204" pitchFamily="18" charset="0"/>
                                              </a:rPr>
                                              <m:t>75.6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8CDB3F-E7FB-7375-20F0-06DA902D1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22710"/>
                <a:ext cx="3538854" cy="8047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0F3257C-9B4B-887D-D005-A26F74313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4" y="2711216"/>
            <a:ext cx="3870147" cy="22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3AA95D1-A86B-045F-C190-C79EC36767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494" y="785951"/>
            <a:ext cx="3587115" cy="2746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0224504-8996-70A8-C6D5-BBF51F80C5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129"/>
          <a:stretch/>
        </p:blipFill>
        <p:spPr bwMode="auto">
          <a:xfrm>
            <a:off x="8000789" y="1030704"/>
            <a:ext cx="3283161" cy="23765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83E4932-8585-B1DD-59FB-12B588AEB3C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426"/>
          <a:stretch/>
        </p:blipFill>
        <p:spPr bwMode="auto">
          <a:xfrm>
            <a:off x="4533230" y="3973388"/>
            <a:ext cx="2854799" cy="22890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345A66-5A49-6ECA-EEDA-8066F7F7618E}"/>
              </a:ext>
            </a:extLst>
          </p:cNvPr>
          <p:cNvSpPr txBox="1"/>
          <p:nvPr/>
        </p:nvSpPr>
        <p:spPr>
          <a:xfrm>
            <a:off x="1642515" y="6474370"/>
            <a:ext cx="10517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По данным графикам видно, что полученная одноканальная САУ устойчива по всем критериям устойчивости.</a:t>
            </a:r>
          </a:p>
        </p:txBody>
      </p:sp>
    </p:spTree>
    <p:extLst>
      <p:ext uri="{BB962C8B-B14F-4D97-AF65-F5344CB8AC3E}">
        <p14:creationId xmlns:p14="http://schemas.microsoft.com/office/powerpoint/2010/main" val="406248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F9BEFE-AA88-EEED-D8B5-F5D2A714F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524" y="215899"/>
            <a:ext cx="9890125" cy="130175"/>
          </a:xfrm>
        </p:spPr>
        <p:txBody>
          <a:bodyPr>
            <a:noAutofit/>
          </a:bodyPr>
          <a:lstStyle/>
          <a:p>
            <a:r>
              <a:rPr lang="ru-RU" sz="3600" dirty="0"/>
              <a:t>Функциональная схема многоканальной САУ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94FADF-D1A1-ADFA-FC9D-30EFA849D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16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004BF5-0426-33AD-7283-7200E9324B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29" b="3379"/>
          <a:stretch/>
        </p:blipFill>
        <p:spPr bwMode="auto">
          <a:xfrm>
            <a:off x="2211163" y="582924"/>
            <a:ext cx="7947474" cy="43507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3B03BB-19EE-B3D9-49C5-6978BBBE2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04" y="4878376"/>
            <a:ext cx="6462396" cy="184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84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B017EF6-AB77-AB79-1D7C-A12EE0B06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17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44716D-3A6D-2364-EA9F-4E72323EB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437" y="419417"/>
            <a:ext cx="6404521" cy="6232208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8A0AFE6B-9495-42AD-1575-31F57C3F3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524" y="215899"/>
            <a:ext cx="9890125" cy="130175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Структурная схема многоканальной САУ</a:t>
            </a:r>
          </a:p>
        </p:txBody>
      </p:sp>
    </p:spTree>
    <p:extLst>
      <p:ext uri="{BB962C8B-B14F-4D97-AF65-F5344CB8AC3E}">
        <p14:creationId xmlns:p14="http://schemas.microsoft.com/office/powerpoint/2010/main" val="1710263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643D82-5FE6-3638-4ADE-91DBC7EFF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18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A73F9F1-127C-3551-9088-45CD4392C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297" y="157554"/>
            <a:ext cx="9229725" cy="225568"/>
          </a:xfrm>
        </p:spPr>
        <p:txBody>
          <a:bodyPr>
            <a:noAutofit/>
          </a:bodyPr>
          <a:lstStyle/>
          <a:p>
            <a:r>
              <a:rPr lang="ru-RU" sz="3600" dirty="0"/>
              <a:t>Формирование траектории движения робота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C36CE3-3876-EC02-4E7B-EDD3C2EE4E68}"/>
                  </a:ext>
                </a:extLst>
              </p:cNvPr>
              <p:cNvSpPr txBox="1"/>
              <p:nvPr/>
            </p:nvSpPr>
            <p:spPr>
              <a:xfrm>
                <a:off x="4316438" y="5437588"/>
                <a:ext cx="3437924" cy="5492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acc>
                                <m:accPr>
                                  <m:chr m:val="̈"/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𝑑𝑙</m:t>
                                  </m:r>
                                </m:sub>
                              </m:sSub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𝑚𝑔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acc>
                                <m:accPr>
                                  <m:chr m:val="̈"/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m:rPr>
                                  <m:sty m:val="p"/>
                                </m:rPr>
                                <a:rPr lang="ru-RU" sz="160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acc>
                                <m:accPr>
                                  <m:chr m:val="̈"/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𝑑𝑟</m:t>
                                  </m:r>
                                </m:sub>
                              </m:sSub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𝑚𝑔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acc>
                                <m:accPr>
                                  <m:chr m:val="̈"/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m:rPr>
                                  <m:sty m:val="p"/>
                                </m:rPr>
                                <a:rPr lang="ru-RU" sz="160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C36CE3-3876-EC02-4E7B-EDD3C2EE4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438" y="5437588"/>
                <a:ext cx="3437924" cy="549253"/>
              </a:xfrm>
              <a:prstGeom prst="rect">
                <a:avLst/>
              </a:prstGeom>
              <a:blipFill>
                <a:blip r:embed="rId2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95CFD59-323B-A059-445D-C7A9DCC3188A}"/>
              </a:ext>
            </a:extLst>
          </p:cNvPr>
          <p:cNvSpPr txBox="1"/>
          <p:nvPr/>
        </p:nvSpPr>
        <p:spPr>
          <a:xfrm>
            <a:off x="4186574" y="6063962"/>
            <a:ext cx="6117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Система дифференциальных уравнений, описывающих динамику робота с дифференциальным приводом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5D5087C-6D60-F33F-58CB-5D057C64E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" y="637807"/>
            <a:ext cx="4217586" cy="35018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6D5EF6-75E9-B560-15DC-7457A67C54B8}"/>
              </a:ext>
            </a:extLst>
          </p:cNvPr>
          <p:cNvSpPr txBox="1"/>
          <p:nvPr/>
        </p:nvSpPr>
        <p:spPr>
          <a:xfrm>
            <a:off x="545549" y="3904402"/>
            <a:ext cx="2950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Схема формирования  траектории движения робота с дифференциальным приводом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DDEDD0-027C-CD46-96AA-38CB04155F1F}"/>
                  </a:ext>
                </a:extLst>
              </p:cNvPr>
              <p:cNvSpPr txBox="1"/>
              <p:nvPr/>
            </p:nvSpPr>
            <p:spPr>
              <a:xfrm>
                <a:off x="4392619" y="755622"/>
                <a:ext cx="6162969" cy="792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ru-RU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ru-RU" sz="1600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func>
                                      <m:func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ru-RU" sz="1600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func>
                                      <m:func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func>
                                  <m:func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ru-RU" sz="1600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func>
                                      <m:func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ru-RU" sz="1600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d>
                                  <m:d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func>
                                      <m:func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func>
                                  <m:func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m:rPr>
                                    <m:sty m:val="p"/>
                                  </m:rPr>
                                  <a:rPr lang="ru-RU" sz="160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DDEDD0-027C-CD46-96AA-38CB04155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619" y="755622"/>
                <a:ext cx="6162969" cy="7927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EB35650-0CC0-DCDA-17A1-0B2FA00C741B}"/>
              </a:ext>
            </a:extLst>
          </p:cNvPr>
          <p:cNvSpPr txBox="1"/>
          <p:nvPr/>
        </p:nvSpPr>
        <p:spPr>
          <a:xfrm>
            <a:off x="4392619" y="1570952"/>
            <a:ext cx="7305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Рекуррентные уравнения прямой кинематики робота с дифференциальным приводом в векторной форме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DC480B6-3714-83F2-BEE4-C1723BEA4E4D}"/>
                  </a:ext>
                </a:extLst>
              </p:cNvPr>
              <p:cNvSpPr txBox="1"/>
              <p:nvPr/>
            </p:nvSpPr>
            <p:spPr>
              <a:xfrm>
                <a:off x="4392619" y="2207887"/>
                <a:ext cx="6268191" cy="7861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ru-RU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’−</m:t>
                                  </m:r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ru-RU" sz="1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6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ru-RU" sz="1600" b="1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ru-RU" sz="16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func>
                                    <m:func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6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ru-RU" sz="1600" b="1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ru-RU" sz="16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func>
                                    <m:func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d>
                                <m:dPr>
                                  <m:ctrlPr>
                                    <a:rPr lang="ru-RU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’−</m:t>
                                  </m:r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ru-RU" sz="1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6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ru-RU" sz="1600" b="1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ru-RU" sz="16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func>
                                    <m:func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6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ru-RU" sz="1600" b="1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ru-RU" sz="16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d>
                                <m:d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func>
                                    <m:func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DC480B6-3714-83F2-BEE4-C1723BEA4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619" y="2207887"/>
                <a:ext cx="6268191" cy="7861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7FC2AF-5F61-2C28-D6E5-1582207D9926}"/>
                  </a:ext>
                </a:extLst>
              </p:cNvPr>
              <p:cNvSpPr txBox="1"/>
              <p:nvPr/>
            </p:nvSpPr>
            <p:spPr>
              <a:xfrm>
                <a:off x="4393223" y="2865808"/>
                <a:ext cx="4328749" cy="10096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ru-RU" sz="1400" b="1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ru-RU" sz="14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ru-RU" sz="14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’−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num>
                                <m:den>
                                  <m:func>
                                    <m:func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p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p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func>
                                    <m:func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7FC2AF-5F61-2C28-D6E5-1582207D9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223" y="2865808"/>
                <a:ext cx="4328749" cy="10096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97693E6-B6C0-7D83-B948-4A36AFFDDB01}"/>
                  </a:ext>
                </a:extLst>
              </p:cNvPr>
              <p:cNvSpPr txBox="1"/>
              <p:nvPr/>
            </p:nvSpPr>
            <p:spPr>
              <a:xfrm>
                <a:off x="4392619" y="3910903"/>
                <a:ext cx="5705152" cy="1075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̈"/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ru-RU" sz="1400" b="1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ru-RU" sz="14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ru-RU" sz="14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ru-RU" sz="140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ru-RU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’−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num>
                                    <m:den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den>
                                  </m:f>
                                  <m:r>
                                    <a:rPr lang="ru-RU" sz="14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num>
                                    <m:den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e>
                              <m:acc>
                                <m:accPr>
                                  <m:chr m:val="̈"/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ru-RU" sz="1400" b="1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ru-RU" sz="14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ru-RU" sz="14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ru-RU" sz="140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ru-RU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’−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num>
                                    <m:den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den>
                                  </m:f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num>
                                    <m:den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97693E6-B6C0-7D83-B948-4A36AFFDD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619" y="3910903"/>
                <a:ext cx="5705152" cy="10755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1B12E32-1548-2420-E8FE-2B3AC7F605D4}"/>
              </a:ext>
            </a:extLst>
          </p:cNvPr>
          <p:cNvSpPr txBox="1"/>
          <p:nvPr/>
        </p:nvSpPr>
        <p:spPr>
          <a:xfrm>
            <a:off x="4118846" y="5021914"/>
            <a:ext cx="7816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Полученные уравнения обратной кинематики робота с дифференциальным приводом</a:t>
            </a:r>
          </a:p>
        </p:txBody>
      </p:sp>
    </p:spTree>
    <p:extLst>
      <p:ext uri="{BB962C8B-B14F-4D97-AF65-F5344CB8AC3E}">
        <p14:creationId xmlns:p14="http://schemas.microsoft.com/office/powerpoint/2010/main" val="3803921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B5C99E8-72D4-297D-B585-3347A743D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19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870C6E3-0E26-8261-39AF-C52C639FA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5174" y="136525"/>
            <a:ext cx="9109075" cy="209550"/>
          </a:xfrm>
        </p:spPr>
        <p:txBody>
          <a:bodyPr>
            <a:noAutofit/>
          </a:bodyPr>
          <a:lstStyle/>
          <a:p>
            <a:r>
              <a:rPr lang="ru-RU" sz="3600" dirty="0"/>
              <a:t>Формирование траектории движения робота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BA3D366-443D-0C1B-B47B-7B26B80CE0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47160"/>
          <a:stretch/>
        </p:blipFill>
        <p:spPr>
          <a:xfrm>
            <a:off x="1202468" y="551576"/>
            <a:ext cx="3442361" cy="27924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1C5BFA-E361-1879-5C7A-B895C40B3EC9}"/>
              </a:ext>
            </a:extLst>
          </p:cNvPr>
          <p:cNvSpPr txBox="1"/>
          <p:nvPr/>
        </p:nvSpPr>
        <p:spPr>
          <a:xfrm>
            <a:off x="688624" y="5803402"/>
            <a:ext cx="5632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Схема конструкции джойстика и проекции рабочей области на плоскость 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Oxy</a:t>
            </a:r>
            <a:endParaRPr lang="ru-RU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1FA02C-66EB-730D-B587-6871493D5375}"/>
                  </a:ext>
                </a:extLst>
              </p:cNvPr>
              <p:cNvSpPr txBox="1"/>
              <p:nvPr/>
            </p:nvSpPr>
            <p:spPr>
              <a:xfrm>
                <a:off x="6731000" y="1302112"/>
                <a:ext cx="5632450" cy="4575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540385"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Желаемое положение робота рассчитывается так:</a:t>
                </a:r>
                <a:endParaRPr lang="ru-RU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0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1) Вычисляются две проекции ориентации джойстика на оси </a:t>
                </a:r>
                <a:r>
                  <a:rPr lang="en-US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</a:t>
                </a:r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и </a:t>
                </a:r>
                <a:r>
                  <a:rPr lang="en-US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lang="ru-RU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540385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𝑂𝑋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2=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func>
                      <m:funcPr>
                        <m:ctrlP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ru-RU" sz="14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</m:d>
                      </m:e>
                    </m:func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𝑂𝑌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1=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func>
                      <m:funcPr>
                        <m:ctrlP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ru-RU" sz="14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</m:d>
                      </m:e>
                    </m:func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                                                            </a:t>
                </a:r>
                <a:endParaRPr lang="ru-RU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0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2) Вычисляются гипотенуза </a:t>
                </a:r>
                <a:r>
                  <a:rPr lang="en-US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</a:t>
                </a:r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а также угол между ней и проекцией на ось </a:t>
                </a:r>
                <a:r>
                  <a:rPr lang="en-US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</a:t>
                </a:r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lang="ru-RU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540385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ru-RU" sz="14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arccos</m:t>
                        </m:r>
                      </m:fName>
                      <m:e>
                        <m:f>
                          <m:fPr>
                            <m:ctrlP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den>
                        </m:f>
                      </m:e>
                    </m:func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ru-RU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0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ru-RU" sz="1400" kern="1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3) </a:t>
                </a:r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Найденный угол </a:t>
                </a:r>
                <a14:m>
                  <m:oMath xmlns:m="http://schemas.openxmlformats.org/officeDocument/2006/math"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суммируется с углом ориентации робота </a:t>
                </a:r>
                <a14:m>
                  <m:oMath xmlns:m="http://schemas.openxmlformats.org/officeDocument/2006/math"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и таким образом получается желаемая ориентация робота </a:t>
                </a:r>
                <a:endParaRPr lang="ru-RU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540385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p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; </a:t>
                </a:r>
                <a:endParaRPr lang="ru-RU" sz="1400" kern="1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ru-RU" sz="1400" kern="1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4) В</a:t>
                </a:r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ычисляем желаемые координаты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так:</a:t>
                </a:r>
                <a:endParaRPr lang="ru-RU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1;</m:t>
                    </m:r>
                  </m:oMath>
                </a14:m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2;</m:t>
                    </m:r>
                  </m:oMath>
                </a14:m>
                <a:endParaRPr lang="ru-RU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1FA02C-66EB-730D-B587-6871493D5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000" y="1302112"/>
                <a:ext cx="5632450" cy="4575676"/>
              </a:xfrm>
              <a:prstGeom prst="rect">
                <a:avLst/>
              </a:prstGeom>
              <a:blipFill>
                <a:blip r:embed="rId3"/>
                <a:stretch>
                  <a:fillRect l="-3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D005364-87EA-1FC0-1DA5-6B9E39F4B7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60"/>
          <a:stretch/>
        </p:blipFill>
        <p:spPr>
          <a:xfrm>
            <a:off x="1388098" y="3085331"/>
            <a:ext cx="3071100" cy="279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14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D39166-F619-5D2B-72BB-92199DBA1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869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Анализ статистических данных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AB15D7-AF60-9F92-C882-43C39556E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895DE1-38B6-70E6-54B6-6FAD444D6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43" y="1233675"/>
            <a:ext cx="5388465" cy="38835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70F1C9-5856-ABA8-2FB0-A7C4BB561212}"/>
              </a:ext>
            </a:extLst>
          </p:cNvPr>
          <p:cNvSpPr txBox="1"/>
          <p:nvPr/>
        </p:nvSpPr>
        <p:spPr>
          <a:xfrm>
            <a:off x="1196002" y="5386905"/>
            <a:ext cx="3270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Статистика инвалидов в России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7AB1771-3378-6355-8C57-6A9CAE4B0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723" y="1286254"/>
            <a:ext cx="6143278" cy="35235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5D25A8-2162-7BD6-144B-383ED81DEFFA}"/>
              </a:ext>
            </a:extLst>
          </p:cNvPr>
          <p:cNvSpPr txBox="1"/>
          <p:nvPr/>
        </p:nvSpPr>
        <p:spPr>
          <a:xfrm>
            <a:off x="5726723" y="5202239"/>
            <a:ext cx="646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Количество детей с нарушением ОДА в России</a:t>
            </a:r>
          </a:p>
        </p:txBody>
      </p:sp>
    </p:spTree>
    <p:extLst>
      <p:ext uri="{BB962C8B-B14F-4D97-AF65-F5344CB8AC3E}">
        <p14:creationId xmlns:p14="http://schemas.microsoft.com/office/powerpoint/2010/main" val="2712324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3F6D97-40F8-8CC2-43C5-2DEA23020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86950" cy="18732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Алгоритм заезда робота в транспорт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B7E764-803C-E70E-07DA-23037C689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00BE87-9DF3-D585-912D-1D0714345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887" y="723466"/>
            <a:ext cx="7246158" cy="594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573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115824-0060-3DEF-AA0F-58CE36A9F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36250" cy="6667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Алгоритм работы многоканальной САУ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6DC3213-7634-85F8-79FF-9918BEDF4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21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6F50F26-9643-FA58-EAA3-20E6374AF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657" y="621320"/>
            <a:ext cx="6966009" cy="603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942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354123-082B-5F54-BFBD-B3F8EF8DF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6031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Заключение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B40E5D-171D-6162-C27D-69CE4B300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22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55906E-DAEC-5132-6608-59BB358A9179}"/>
              </a:ext>
            </a:extLst>
          </p:cNvPr>
          <p:cNvSpPr txBox="1"/>
          <p:nvPr/>
        </p:nvSpPr>
        <p:spPr>
          <a:xfrm>
            <a:off x="2395241" y="2306230"/>
            <a:ext cx="8100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1) Проведен расчет приводной системы проектируемого устройства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подобраны приводы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</a:p>
          <a:p>
            <a:r>
              <a:rPr lang="en-US" sz="1600" dirty="0">
                <a:latin typeface="Times New Roman" panose="02020603050405020304" pitchFamily="18" charset="0"/>
              </a:rPr>
              <a:t>2) </a:t>
            </a: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Спроектированы, настроены и проверены на устойчивость одноканальные САУ управления выбранными приводами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</a:p>
          <a:p>
            <a:r>
              <a:rPr lang="en-US" sz="1600" dirty="0">
                <a:latin typeface="Times New Roman" panose="02020603050405020304" pitchFamily="18" charset="0"/>
              </a:rPr>
              <a:t>3) </a:t>
            </a:r>
            <a:r>
              <a:rPr lang="ru-RU" sz="1600" dirty="0">
                <a:latin typeface="Times New Roman" panose="02020603050405020304" pitchFamily="18" charset="0"/>
              </a:rPr>
              <a:t>Р</a:t>
            </a: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азработана многоканальная САУ управления всем устройством в целом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</a:p>
          <a:p>
            <a:r>
              <a:rPr lang="en-US" sz="1600" dirty="0">
                <a:latin typeface="Times New Roman" panose="02020603050405020304" pitchFamily="18" charset="0"/>
              </a:rPr>
              <a:t>4) </a:t>
            </a:r>
            <a:r>
              <a:rPr lang="ru-RU" sz="1600" dirty="0">
                <a:latin typeface="Times New Roman" panose="02020603050405020304" pitchFamily="18" charset="0"/>
              </a:rPr>
              <a:t>Р</a:t>
            </a: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ешена задача траекторного управления 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устройством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  <a:endParaRPr lang="ru-RU" sz="16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ru-RU" sz="1600" dirty="0">
                <a:latin typeface="Times New Roman" panose="02020603050405020304" pitchFamily="18" charset="0"/>
              </a:rPr>
              <a:t>5) С</a:t>
            </a: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формирован алгоритм работы многоканальной САУ в рассматриваемом режиме.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267432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DE98CA-D554-2711-1CF3-6B861268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Типовые проблемы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51872A-EE68-C4C2-A952-A7258154C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7ECFB3-B81F-9986-F13B-1906F10A2643}"/>
              </a:ext>
            </a:extLst>
          </p:cNvPr>
          <p:cNvSpPr txBox="1"/>
          <p:nvPr/>
        </p:nvSpPr>
        <p:spPr>
          <a:xfrm>
            <a:off x="838200" y="3891699"/>
            <a:ext cx="276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Отсутствие объезда</a:t>
            </a:r>
          </a:p>
        </p:txBody>
      </p:sp>
      <p:pic>
        <p:nvPicPr>
          <p:cNvPr id="1026" name="Picture 2" descr="20 примеров ужасных пандусов для людей с колясками - Лайфхакер">
            <a:extLst>
              <a:ext uri="{FF2B5EF4-FFF2-40B4-BE49-F238E27FC236}">
                <a16:creationId xmlns:a16="http://schemas.microsoft.com/office/drawing/2014/main" id="{F2D08911-DA4E-9E48-232D-8EBD54DAF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r="4866"/>
          <a:stretch/>
        </p:blipFill>
        <p:spPr bwMode="auto">
          <a:xfrm>
            <a:off x="4677871" y="1411639"/>
            <a:ext cx="3117286" cy="172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2A14A1-C398-08D9-270B-C3C88DC92594}"/>
              </a:ext>
            </a:extLst>
          </p:cNvPr>
          <p:cNvSpPr txBox="1"/>
          <p:nvPr/>
        </p:nvSpPr>
        <p:spPr>
          <a:xfrm>
            <a:off x="5199948" y="3103733"/>
            <a:ext cx="2073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Крутой пандус</a:t>
            </a:r>
          </a:p>
        </p:txBody>
      </p:sp>
      <p:pic>
        <p:nvPicPr>
          <p:cNvPr id="1028" name="Picture 4" descr="Иркутяне пожаловались на ямы и разбитый асфальт на улице Белобородова |  Новости Иркутска: экономика, спорт, медицина, культура, происшествия">
            <a:extLst>
              <a:ext uri="{FF2B5EF4-FFF2-40B4-BE49-F238E27FC236}">
                <a16:creationId xmlns:a16="http://schemas.microsoft.com/office/drawing/2014/main" id="{B49A5F14-D5B6-F982-1B94-9B0CA4FEC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717" y="2484993"/>
            <a:ext cx="3066381" cy="204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17DB99-A69C-BF76-1F20-C583A587B537}"/>
              </a:ext>
            </a:extLst>
          </p:cNvPr>
          <p:cNvSpPr txBox="1"/>
          <p:nvPr/>
        </p:nvSpPr>
        <p:spPr>
          <a:xfrm>
            <a:off x="8577780" y="4531802"/>
            <a:ext cx="2424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Разбитые дороги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0711DE-DCFE-00B2-2CD1-3F72CE441DB0}"/>
              </a:ext>
            </a:extLst>
          </p:cNvPr>
          <p:cNvSpPr txBox="1"/>
          <p:nvPr/>
        </p:nvSpPr>
        <p:spPr>
          <a:xfrm>
            <a:off x="3702765" y="5954574"/>
            <a:ext cx="48285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Высокие ступеньки в транспорт без</a:t>
            </a:r>
          </a:p>
          <a:p>
            <a:r>
              <a:rPr lang="ru-RU" sz="2400" dirty="0"/>
              <a:t>выдвижного пандуса </a:t>
            </a:r>
          </a:p>
        </p:txBody>
      </p:sp>
      <p:pic>
        <p:nvPicPr>
          <p:cNvPr id="3" name="Picture 2" descr="Самые длинные лестницы мира фото">
            <a:extLst>
              <a:ext uri="{FF2B5EF4-FFF2-40B4-BE49-F238E27FC236}">
                <a16:creationId xmlns:a16="http://schemas.microsoft.com/office/drawing/2014/main" id="{6398DF30-05B1-310E-0296-D5BC1DCD0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48" y="1587420"/>
            <a:ext cx="3568732" cy="238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Автобус КАВЗ 4270-80 низкопольный 28/90 ЯМЗ CNG, цена в Набережных Челнах  от компании Специальные машины">
            <a:extLst>
              <a:ext uri="{FF2B5EF4-FFF2-40B4-BE49-F238E27FC236}">
                <a16:creationId xmlns:a16="http://schemas.microsoft.com/office/drawing/2014/main" id="{E9647808-DBD0-F781-F8F4-AADF8DFB7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442" y="3793969"/>
            <a:ext cx="3679213" cy="214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3">
            <a:hlinkClick r:id="" action="ppaction://media"/>
            <a:extLst>
              <a:ext uri="{FF2B5EF4-FFF2-40B4-BE49-F238E27FC236}">
                <a16:creationId xmlns:a16="http://schemas.microsoft.com/office/drawing/2014/main" id="{951BE9CA-1C58-FC1B-A7FE-E849F12DE8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97332" y="535610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8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1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99411-DE04-58A9-3819-AD402B923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85" y="-8664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Существующие 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C2DCBF8-1618-A486-D97C-7A2BFAC72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4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C72CD0F-A545-D9F8-4164-130DEC1D30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12"/>
          <a:stretch/>
        </p:blipFill>
        <p:spPr>
          <a:xfrm>
            <a:off x="200578" y="959011"/>
            <a:ext cx="1880948" cy="22853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562D01-4B5E-B713-CA76-7E2A30048464}"/>
              </a:ext>
            </a:extLst>
          </p:cNvPr>
          <p:cNvSpPr txBox="1"/>
          <p:nvPr/>
        </p:nvSpPr>
        <p:spPr>
          <a:xfrm>
            <a:off x="321979" y="3377616"/>
            <a:ext cx="2262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Catewil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Utltra</a:t>
            </a:r>
            <a:r>
              <a:rPr lang="ru-RU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4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WD</a:t>
            </a:r>
            <a:endParaRPr lang="ru-RU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934791-B2F0-53BC-0A9C-A75D4E2783C0}"/>
                  </a:ext>
                </a:extLst>
              </p:cNvPr>
              <p:cNvSpPr txBox="1"/>
              <p:nvPr/>
            </p:nvSpPr>
            <p:spPr>
              <a:xfrm>
                <a:off x="0" y="3716170"/>
                <a:ext cx="2906116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Россия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</a:t>
                </a:r>
                <a:r>
                  <a:rPr lang="en-US" sz="1600" dirty="0" err="1"/>
                  <a:t>Catewil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 повышенной проходимости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английский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10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15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ru-RU" sz="1600" dirty="0"/>
              </a:p>
              <a:p>
                <a:r>
                  <a:rPr lang="ru-RU" sz="1600" dirty="0"/>
                  <a:t>Год начала производства</a:t>
                </a:r>
                <a:r>
                  <a:rPr lang="en-US" sz="1600" dirty="0"/>
                  <a:t>: 2017</a:t>
                </a:r>
                <a:endParaRPr lang="ru-RU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934791-B2F0-53BC-0A9C-A75D4E278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16170"/>
                <a:ext cx="2906116" cy="3046988"/>
              </a:xfrm>
              <a:prstGeom prst="rect">
                <a:avLst/>
              </a:prstGeom>
              <a:blipFill>
                <a:blip r:embed="rId3"/>
                <a:stretch>
                  <a:fillRect l="-1048" t="-601" r="-419" b="-18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 descr="Кресло-коляска с электроприводом Observer Проходимец OB-EW-002">
            <a:extLst>
              <a:ext uri="{FF2B5EF4-FFF2-40B4-BE49-F238E27FC236}">
                <a16:creationId xmlns:a16="http://schemas.microsoft.com/office/drawing/2014/main" id="{125B3663-94E9-9DD4-ABFA-F82EA0AE33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116" y="948026"/>
            <a:ext cx="2285339" cy="228533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B45E4A-10D2-D8F7-0560-743461459B4D}"/>
              </a:ext>
            </a:extLst>
          </p:cNvPr>
          <p:cNvSpPr txBox="1"/>
          <p:nvPr/>
        </p:nvSpPr>
        <p:spPr>
          <a:xfrm>
            <a:off x="2852659" y="3394300"/>
            <a:ext cx="2654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Observer </a:t>
            </a:r>
            <a:r>
              <a:rPr lang="ru-RU" sz="1600" b="1" dirty="0"/>
              <a:t>Проходимец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211761-1521-8C52-A578-8B2A76A791A0}"/>
                  </a:ext>
                </a:extLst>
              </p:cNvPr>
              <p:cNvSpPr txBox="1"/>
              <p:nvPr/>
            </p:nvSpPr>
            <p:spPr>
              <a:xfrm>
                <a:off x="2954999" y="3767554"/>
                <a:ext cx="2979285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Россия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Observer;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 повышенной проходимости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английский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</a:t>
                </a:r>
                <a:r>
                  <a:rPr lang="ru-RU" sz="1600" dirty="0"/>
                  <a:t>15</a:t>
                </a:r>
                <a:r>
                  <a:rPr lang="en-US" sz="1600" dirty="0"/>
                  <a:t>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1600" dirty="0"/>
              </a:p>
              <a:p>
                <a:r>
                  <a:rPr lang="ru-RU" sz="1600" dirty="0"/>
                  <a:t>Год начала производства</a:t>
                </a:r>
                <a:r>
                  <a:rPr lang="en-US" sz="1600" dirty="0"/>
                  <a:t>: 2018</a:t>
                </a:r>
                <a:endParaRPr lang="ru-RU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211761-1521-8C52-A578-8B2A76A79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999" y="3767554"/>
                <a:ext cx="2979285" cy="3046988"/>
              </a:xfrm>
              <a:prstGeom prst="rect">
                <a:avLst/>
              </a:prstGeom>
              <a:blipFill>
                <a:blip r:embed="rId5"/>
                <a:stretch>
                  <a:fillRect l="-1230" t="-600" r="-820" b="-16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5A02A8-2418-B6C8-D705-EF339822E7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8236" y="990618"/>
            <a:ext cx="2236766" cy="22537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3533D3-36D6-82C0-2DAC-F2DB6916C7CB}"/>
              </a:ext>
            </a:extLst>
          </p:cNvPr>
          <p:cNvSpPr txBox="1"/>
          <p:nvPr/>
        </p:nvSpPr>
        <p:spPr>
          <a:xfrm>
            <a:off x="5986135" y="3377616"/>
            <a:ext cx="1856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Otto bork C1000 DS</a:t>
            </a:r>
            <a:endParaRPr lang="ru-RU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02394F-DFC3-C1FD-7F53-387E395B0E7F}"/>
                  </a:ext>
                </a:extLst>
              </p:cNvPr>
              <p:cNvSpPr txBox="1"/>
              <p:nvPr/>
            </p:nvSpPr>
            <p:spPr>
              <a:xfrm>
                <a:off x="5762122" y="3716170"/>
                <a:ext cx="3459147" cy="3508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Германия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Otto bork;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 повышенной проходимости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немецкий,</a:t>
                </a:r>
                <a:r>
                  <a:rPr lang="en-US" sz="1600" dirty="0"/>
                  <a:t> </a:t>
                </a:r>
                <a:r>
                  <a:rPr lang="ru-RU" sz="1600" dirty="0"/>
                  <a:t>своей разработки</a:t>
                </a:r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</a:t>
                </a:r>
                <a:r>
                  <a:rPr lang="ru-RU" sz="1600" dirty="0"/>
                  <a:t>7-8</a:t>
                </a:r>
                <a:r>
                  <a:rPr lang="en-US" sz="1600" dirty="0"/>
                  <a:t>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1600" dirty="0"/>
              </a:p>
              <a:p>
                <a:r>
                  <a:rPr lang="ru-RU" sz="1600" dirty="0"/>
                  <a:t>Год начала производства</a:t>
                </a:r>
                <a:r>
                  <a:rPr lang="en-US" sz="1600" dirty="0"/>
                  <a:t>: 2013</a:t>
                </a:r>
                <a:endParaRPr lang="ru-RU" sz="1600" dirty="0"/>
              </a:p>
              <a:p>
                <a:endParaRPr lang="ru-RU" sz="1600" dirty="0"/>
              </a:p>
              <a:p>
                <a:endParaRPr lang="ru-RU" sz="1600" dirty="0"/>
              </a:p>
              <a:p>
                <a:endParaRPr lang="ru-RU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02394F-DFC3-C1FD-7F53-387E395B0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122" y="3716170"/>
                <a:ext cx="3459147" cy="3508653"/>
              </a:xfrm>
              <a:prstGeom prst="rect">
                <a:avLst/>
              </a:prstGeom>
              <a:blipFill>
                <a:blip r:embed="rId7"/>
                <a:stretch>
                  <a:fillRect l="-880" t="-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811DD4F-0155-12AA-7C88-D6084712718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7" b="8170"/>
          <a:stretch/>
        </p:blipFill>
        <p:spPr bwMode="auto">
          <a:xfrm>
            <a:off x="8948165" y="985798"/>
            <a:ext cx="2255331" cy="19579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DDB3A1-EDEC-F2BD-44DE-BD0E95B5C9B4}"/>
              </a:ext>
            </a:extLst>
          </p:cNvPr>
          <p:cNvSpPr txBox="1"/>
          <p:nvPr/>
        </p:nvSpPr>
        <p:spPr>
          <a:xfrm>
            <a:off x="8858434" y="3359039"/>
            <a:ext cx="2472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Ortonica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Pulse</a:t>
            </a:r>
            <a:r>
              <a:rPr lang="ru-RU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770</a:t>
            </a:r>
            <a:endParaRPr lang="ru-RU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0D7CD5-5DA7-B0EA-6B25-768F9E4B6160}"/>
                  </a:ext>
                </a:extLst>
              </p:cNvPr>
              <p:cNvSpPr txBox="1"/>
              <p:nvPr/>
            </p:nvSpPr>
            <p:spPr>
              <a:xfrm>
                <a:off x="8858434" y="3563577"/>
                <a:ext cx="3169958" cy="28007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Китай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</a:t>
                </a:r>
                <a:r>
                  <a:rPr lang="en-US" sz="1600" dirty="0" err="1"/>
                  <a:t>Ortonica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 повышенной проходимости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английский</a:t>
                </a:r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10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1600" dirty="0"/>
              </a:p>
              <a:p>
                <a:r>
                  <a:rPr lang="ru-RU" sz="1600" dirty="0"/>
                  <a:t>Год начала производства</a:t>
                </a:r>
                <a:r>
                  <a:rPr lang="en-US" sz="1600" dirty="0"/>
                  <a:t>: 2018</a:t>
                </a:r>
                <a:endParaRPr lang="ru-RU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0D7CD5-5DA7-B0EA-6B25-768F9E4B6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8434" y="3563577"/>
                <a:ext cx="3169958" cy="2800767"/>
              </a:xfrm>
              <a:prstGeom prst="rect">
                <a:avLst/>
              </a:prstGeom>
              <a:blipFill>
                <a:blip r:embed="rId9"/>
                <a:stretch>
                  <a:fillRect l="-962" t="-654" b="-1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2454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F47FE5-E69A-B88E-D3C7-9681036E9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421815" cy="942977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Сравнение существующих решений и их классификация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78C2796-C448-1EA7-563F-60B79110C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5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BBD27208-0195-FEE2-E9F0-D5959B19DF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6535188"/>
                  </p:ext>
                </p:extLst>
              </p:nvPr>
            </p:nvGraphicFramePr>
            <p:xfrm>
              <a:off x="177527" y="975100"/>
              <a:ext cx="7719800" cy="574637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29631">
                      <a:extLst>
                        <a:ext uri="{9D8B030D-6E8A-4147-A177-3AD203B41FA5}">
                          <a16:colId xmlns:a16="http://schemas.microsoft.com/office/drawing/2014/main" val="1157996081"/>
                        </a:ext>
                      </a:extLst>
                    </a:gridCol>
                    <a:gridCol w="1306587">
                      <a:extLst>
                        <a:ext uri="{9D8B030D-6E8A-4147-A177-3AD203B41FA5}">
                          <a16:colId xmlns:a16="http://schemas.microsoft.com/office/drawing/2014/main" val="2381408098"/>
                        </a:ext>
                      </a:extLst>
                    </a:gridCol>
                    <a:gridCol w="1521303">
                      <a:extLst>
                        <a:ext uri="{9D8B030D-6E8A-4147-A177-3AD203B41FA5}">
                          <a16:colId xmlns:a16="http://schemas.microsoft.com/office/drawing/2014/main" val="486372625"/>
                        </a:ext>
                      </a:extLst>
                    </a:gridCol>
                    <a:gridCol w="1363508">
                      <a:extLst>
                        <a:ext uri="{9D8B030D-6E8A-4147-A177-3AD203B41FA5}">
                          <a16:colId xmlns:a16="http://schemas.microsoft.com/office/drawing/2014/main" val="4092701245"/>
                        </a:ext>
                      </a:extLst>
                    </a:gridCol>
                    <a:gridCol w="1298771">
                      <a:extLst>
                        <a:ext uri="{9D8B030D-6E8A-4147-A177-3AD203B41FA5}">
                          <a16:colId xmlns:a16="http://schemas.microsoft.com/office/drawing/2014/main" val="3238359360"/>
                        </a:ext>
                      </a:extLst>
                    </a:gridCol>
                  </a:tblGrid>
                  <a:tr h="47540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Параметр</a:t>
                          </a:r>
                          <a:r>
                            <a:rPr lang="en-US" sz="1400" dirty="0"/>
                            <a:t>/</a:t>
                          </a:r>
                          <a:r>
                            <a:rPr lang="ru-RU" sz="1400" dirty="0"/>
                            <a:t>Название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Ultra 4WD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Проходимец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С1000 </a:t>
                          </a:r>
                          <a:r>
                            <a:rPr lang="en-US" sz="1400" dirty="0"/>
                            <a:t>DS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Pulse 770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6055957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Страна-производитель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Китай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128075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Год начала производства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2017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2013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0407070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Компания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Catewil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Observer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Ottobork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Ortonica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6399345"/>
                      </a:ext>
                    </a:extLst>
                  </a:tr>
                  <a:tr h="89246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Тип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6958380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База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4504223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Мощность моторов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1300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600</a:t>
                          </a:r>
                          <a:r>
                            <a:rPr lang="ru-RU" sz="1400" dirty="0"/>
                            <a:t> Вт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023256"/>
                      </a:ext>
                    </a:extLst>
                  </a:tr>
                  <a:tr h="690938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Наличие </a:t>
                          </a:r>
                          <a:r>
                            <a:rPr lang="ru-RU" sz="1400" dirty="0" err="1"/>
                            <a:t>электрорегулировок</a:t>
                          </a:r>
                          <a:r>
                            <a:rPr lang="ru-RU" sz="1400" dirty="0"/>
                            <a:t> сиденья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Нет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859870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Джойстик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0862664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Максимальная преодолеваемая высота ступеньки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15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7-8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32319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Максимальный преодолеваемый угол наклона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25322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BBD27208-0195-FEE2-E9F0-D5959B19DF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6535188"/>
                  </p:ext>
                </p:extLst>
              </p:nvPr>
            </p:nvGraphicFramePr>
            <p:xfrm>
              <a:off x="177527" y="975100"/>
              <a:ext cx="7719800" cy="574637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29631">
                      <a:extLst>
                        <a:ext uri="{9D8B030D-6E8A-4147-A177-3AD203B41FA5}">
                          <a16:colId xmlns:a16="http://schemas.microsoft.com/office/drawing/2014/main" val="1157996081"/>
                        </a:ext>
                      </a:extLst>
                    </a:gridCol>
                    <a:gridCol w="1306587">
                      <a:extLst>
                        <a:ext uri="{9D8B030D-6E8A-4147-A177-3AD203B41FA5}">
                          <a16:colId xmlns:a16="http://schemas.microsoft.com/office/drawing/2014/main" val="2381408098"/>
                        </a:ext>
                      </a:extLst>
                    </a:gridCol>
                    <a:gridCol w="1521303">
                      <a:extLst>
                        <a:ext uri="{9D8B030D-6E8A-4147-A177-3AD203B41FA5}">
                          <a16:colId xmlns:a16="http://schemas.microsoft.com/office/drawing/2014/main" val="486372625"/>
                        </a:ext>
                      </a:extLst>
                    </a:gridCol>
                    <a:gridCol w="1363508">
                      <a:extLst>
                        <a:ext uri="{9D8B030D-6E8A-4147-A177-3AD203B41FA5}">
                          <a16:colId xmlns:a16="http://schemas.microsoft.com/office/drawing/2014/main" val="4092701245"/>
                        </a:ext>
                      </a:extLst>
                    </a:gridCol>
                    <a:gridCol w="1298771">
                      <a:extLst>
                        <a:ext uri="{9D8B030D-6E8A-4147-A177-3AD203B41FA5}">
                          <a16:colId xmlns:a16="http://schemas.microsoft.com/office/drawing/2014/main" val="3238359360"/>
                        </a:ext>
                      </a:extLst>
                    </a:gridCol>
                  </a:tblGrid>
                  <a:tr h="47540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Параметр</a:t>
                          </a:r>
                          <a:r>
                            <a:rPr lang="en-US" sz="1400" dirty="0"/>
                            <a:t>/</a:t>
                          </a:r>
                          <a:r>
                            <a:rPr lang="ru-RU" sz="1400" dirty="0"/>
                            <a:t>Название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Ultra 4WD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Проходимец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С1000 </a:t>
                          </a:r>
                          <a:r>
                            <a:rPr lang="en-US" sz="1400" dirty="0"/>
                            <a:t>DS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Pulse 770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605595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Страна-производитель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Китай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12807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Год начала производства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2017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2013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040707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Компания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Catewil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Observer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Ottobork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Ortonica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6399345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Тип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695838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База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450422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Мощность моторов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1300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600</a:t>
                          </a:r>
                          <a:r>
                            <a:rPr lang="ru-RU" sz="1400" dirty="0"/>
                            <a:t> Вт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023256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Наличие </a:t>
                          </a:r>
                          <a:r>
                            <a:rPr lang="ru-RU" sz="1400" dirty="0" err="1"/>
                            <a:t>электрорегулировок</a:t>
                          </a:r>
                          <a:r>
                            <a:rPr lang="ru-RU" sz="1400" dirty="0"/>
                            <a:t> сиденья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Нет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85987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Джойстик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0862664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Максимальная преодолеваемая высота ступеньки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15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7-8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32319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Максимальный преодолеваемый угол наклона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171495" t="-551724" r="-321963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232400" t="-551724" r="-175600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370982" t="-551724" r="-95982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495305" t="-551724" r="-939" b="-13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253228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122BF73-C9C5-5B89-3EB2-03C1976A6B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1043924"/>
            <a:ext cx="2954326" cy="567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53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0090A5-EFCF-57A3-3995-E5799A2E6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8789" y="88622"/>
            <a:ext cx="7580179" cy="218911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Идея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F23D0B-E3DD-5B84-3961-39AE7F0BB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709" y="4624664"/>
            <a:ext cx="10759932" cy="2096811"/>
          </a:xfrm>
        </p:spPr>
        <p:txBody>
          <a:bodyPr>
            <a:normAutofit fontScale="92500" lnSpcReduction="20000"/>
          </a:bodyPr>
          <a:lstStyle/>
          <a:p>
            <a:r>
              <a:rPr lang="ru-RU" sz="2000" dirty="0"/>
              <a:t>Электроколяска позволяющая инвалиду свободно преодолевать лестницы, пандусы и бордюры, а также без проблем пользоваться общественным транспортом и свободно входить в стандартный лифт. </a:t>
            </a:r>
          </a:p>
          <a:p>
            <a:r>
              <a:rPr lang="ru-RU" sz="2000" dirty="0"/>
              <a:t>Данная коляска будет иметь 3 режима работы</a:t>
            </a:r>
            <a:r>
              <a:rPr lang="en-US" sz="2000" dirty="0"/>
              <a:t>:</a:t>
            </a:r>
          </a:p>
          <a:p>
            <a:pPr marL="0" indent="0">
              <a:buNone/>
            </a:pPr>
            <a:r>
              <a:rPr lang="en-US" sz="2000" dirty="0"/>
              <a:t> 1. </a:t>
            </a:r>
            <a:r>
              <a:rPr lang="ru-RU" sz="2000" dirty="0"/>
              <a:t>Режим ручного управления (с помощью многопозиционного джойстика)</a:t>
            </a:r>
          </a:p>
          <a:p>
            <a:pPr marL="0" indent="0">
              <a:buNone/>
            </a:pPr>
            <a:r>
              <a:rPr lang="ru-RU" sz="2000" dirty="0"/>
              <a:t>2. Режим автономного следования за маячком в кармане пользователя.</a:t>
            </a:r>
          </a:p>
          <a:p>
            <a:pPr marL="0" indent="0">
              <a:buNone/>
            </a:pPr>
            <a:r>
              <a:rPr lang="ru-RU" sz="2000" dirty="0"/>
              <a:t>3. Режим полностью автономной доставки пассажира в заранее заданную точку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2B55107-7B17-3135-05BA-A10D246EC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6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44C9F8B-721F-D2C5-2164-259C89B1F5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3"/>
          <a:stretch/>
        </p:blipFill>
        <p:spPr>
          <a:xfrm>
            <a:off x="2931978" y="412810"/>
            <a:ext cx="6221641" cy="410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69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166A81-0106-901F-2462-775F79181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Основные пункты из технического задания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9449D4-4A93-C07D-08D8-DFE66DA56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686"/>
            <a:ext cx="10515600" cy="4351338"/>
          </a:xfrm>
        </p:spPr>
        <p:txBody>
          <a:bodyPr>
            <a:normAutofit/>
          </a:bodyPr>
          <a:lstStyle/>
          <a:p>
            <a:r>
              <a:rPr lang="ru-RU" dirty="0"/>
              <a:t>1. </a:t>
            </a: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Рама устройства должна обеспечивать надежное и безопасное крепление пассажира весом не более 100 кг;</a:t>
            </a:r>
            <a:endParaRPr lang="ru-RU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dirty="0"/>
              <a:t>2. </a:t>
            </a:r>
            <a:r>
              <a:rPr lang="ru-RU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Рама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приводы должны обеспечивать безопасный подъем пассажира по ступенькам высотой до 40 см или по пандусу с углом наклона до 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45</a:t>
            </a:r>
            <a:r>
              <a:rPr lang="ru-RU" sz="2800" kern="1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включительно; </a:t>
            </a:r>
          </a:p>
          <a:p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Общая масса транспортного средства без пассажира не должна быть больше 100 кг;</a:t>
            </a:r>
          </a:p>
          <a:p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Перерегулирование и статическая ошибка как САУ для одного канала привода, так и у САУ всего устройства должны равняться 0, </a:t>
            </a:r>
            <a:r>
              <a:rPr lang="ru-RU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колебательность</a:t>
            </a: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у всех САУ должна </a:t>
            </a:r>
            <a:r>
              <a:rPr lang="ru-RU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отстутствовать</a:t>
            </a: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2861BB-53E6-4A68-74BA-5DE0825A0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7</a:t>
            </a:fld>
            <a:endParaRPr lang="ru-RU"/>
          </a:p>
        </p:txBody>
      </p:sp>
      <p:pic>
        <p:nvPicPr>
          <p:cNvPr id="5" name="8">
            <a:hlinkClick r:id="" action="ppaction://media"/>
            <a:extLst>
              <a:ext uri="{FF2B5EF4-FFF2-40B4-BE49-F238E27FC236}">
                <a16:creationId xmlns:a16="http://schemas.microsoft.com/office/drawing/2014/main" id="{2F97981F-034D-E68D-08E0-EEA96CAD36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00" y="62103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6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6079CB-4983-66E9-1A8E-4470F941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741" y="75944"/>
            <a:ext cx="10515600" cy="33855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Подбор электроприводов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A2872D8-315C-1E4C-F9D7-FE205D349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42486E-8DCD-F1A2-8BAF-4FFE1621E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71" y="621413"/>
            <a:ext cx="3608370" cy="24167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531175-6314-376E-818C-63D39C8F5F2E}"/>
              </a:ext>
            </a:extLst>
          </p:cNvPr>
          <p:cNvSpPr txBox="1"/>
          <p:nvPr/>
        </p:nvSpPr>
        <p:spPr>
          <a:xfrm>
            <a:off x="471948" y="2888840"/>
            <a:ext cx="2884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Расчетная схема для</a:t>
            </a:r>
            <a:r>
              <a:rPr lang="en-US" sz="1600" dirty="0"/>
              <a:t> </a:t>
            </a:r>
            <a:r>
              <a:rPr lang="ru-RU" sz="1600" dirty="0"/>
              <a:t>прямолинейного режима езды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50C9531-4033-BAB0-9E21-6187AD67AC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03" b="6126"/>
          <a:stretch/>
        </p:blipFill>
        <p:spPr bwMode="auto">
          <a:xfrm>
            <a:off x="4439837" y="483184"/>
            <a:ext cx="1923190" cy="21653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FF6146-968B-A820-74F9-1F11E3A5A318}"/>
              </a:ext>
            </a:extLst>
          </p:cNvPr>
          <p:cNvSpPr txBox="1"/>
          <p:nvPr/>
        </p:nvSpPr>
        <p:spPr>
          <a:xfrm>
            <a:off x="4320867" y="2844225"/>
            <a:ext cx="2042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Расчетная схема для заезда на пандус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03BC149-2529-4FD9-F0BE-966D53036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6637" y="483184"/>
            <a:ext cx="3602704" cy="22017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9F414B-8EC2-0688-1819-4889B024E69E}"/>
              </a:ext>
            </a:extLst>
          </p:cNvPr>
          <p:cNvSpPr txBox="1"/>
          <p:nvPr/>
        </p:nvSpPr>
        <p:spPr>
          <a:xfrm>
            <a:off x="7085125" y="2841495"/>
            <a:ext cx="4188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Расчетная схема для привода подъема шасси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BB9205-5FAB-FEF7-5FD8-0AFF40E49F89}"/>
                  </a:ext>
                </a:extLst>
              </p:cNvPr>
              <p:cNvSpPr txBox="1"/>
              <p:nvPr/>
            </p:nvSpPr>
            <p:spPr>
              <a:xfrm>
                <a:off x="326695" y="3554362"/>
                <a:ext cx="2953347" cy="6312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acc>
                                <m:accPr>
                                  <m:chr m:val="̈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𝐹𝑡𝑟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acc>
                                <m:accPr>
                                  <m:chr m:val="̈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acc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𝑀𝑑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𝑀𝑡𝑟𝑐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𝐹𝑡𝑟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BB9205-5FAB-FEF7-5FD8-0AFF40E49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695" y="3554362"/>
                <a:ext cx="2953347" cy="6312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1180679D-7A11-1718-610E-D332F2A3C19F}"/>
              </a:ext>
            </a:extLst>
          </p:cNvPr>
          <p:cNvSpPr txBox="1"/>
          <p:nvPr/>
        </p:nvSpPr>
        <p:spPr>
          <a:xfrm>
            <a:off x="379271" y="4282932"/>
            <a:ext cx="63400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Системы дифференциальных уравнений динамики относительно центра колеса, из которых были найдены требуемые моменты силовой установки для режима прямолинейной езды и режима заезда на пандусы.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0B829B-8F12-D630-99C4-D03E155C8C28}"/>
                  </a:ext>
                </a:extLst>
              </p:cNvPr>
              <p:cNvSpPr txBox="1"/>
              <p:nvPr/>
            </p:nvSpPr>
            <p:spPr>
              <a:xfrm>
                <a:off x="3945174" y="3510903"/>
                <a:ext cx="2657331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acc>
                                <m:accPr>
                                  <m:chr m:val="̈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𝐹𝑡𝑟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𝑚𝑔𝑠𝑖𝑛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acc>
                                <m:accPr>
                                  <m:chr m:val="̈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acc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𝑀𝑘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𝐹𝑡𝑟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0B829B-8F12-D630-99C4-D03E155C8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174" y="3510903"/>
                <a:ext cx="2657331" cy="617861"/>
              </a:xfrm>
              <a:prstGeom prst="rect">
                <a:avLst/>
              </a:prstGeom>
              <a:blipFill>
                <a:blip r:embed="rId6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F1C067-84CF-AB6A-4BE4-DC12FFCF7BFF}"/>
                  </a:ext>
                </a:extLst>
              </p:cNvPr>
              <p:cNvSpPr txBox="1"/>
              <p:nvPr/>
            </p:nvSpPr>
            <p:spPr>
              <a:xfrm>
                <a:off x="8266723" y="3547862"/>
                <a:ext cx="20842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𝑀𝑝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=0.25∗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F1C067-84CF-AB6A-4BE4-DC12FFCF7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6723" y="3547862"/>
                <a:ext cx="2084289" cy="276999"/>
              </a:xfrm>
              <a:prstGeom prst="rect">
                <a:avLst/>
              </a:prstGeom>
              <a:blipFill>
                <a:blip r:embed="rId7"/>
                <a:stretch>
                  <a:fillRect l="-3216" r="-2339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8194FCB-1091-43A2-CD4A-B8484A77FA3A}"/>
              </a:ext>
            </a:extLst>
          </p:cNvPr>
          <p:cNvSpPr txBox="1"/>
          <p:nvPr/>
        </p:nvSpPr>
        <p:spPr>
          <a:xfrm>
            <a:off x="7975172" y="3869978"/>
            <a:ext cx="3120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Уравнение суммы моментов относительно края подъема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5944BDB-C929-3A0A-75FF-6117C629C6C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9880"/>
          <a:stretch/>
        </p:blipFill>
        <p:spPr>
          <a:xfrm>
            <a:off x="838200" y="4932899"/>
            <a:ext cx="4355086" cy="178059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0458B1F-BC31-EEEE-9EF2-AD17300E777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21416"/>
          <a:stretch/>
        </p:blipFill>
        <p:spPr>
          <a:xfrm>
            <a:off x="6998716" y="4708616"/>
            <a:ext cx="4919920" cy="172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57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Проектирование одноканальной САУ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9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AC0FBA-450B-F189-C79F-AF8F03AECDD7}"/>
              </a:ext>
            </a:extLst>
          </p:cNvPr>
          <p:cNvSpPr txBox="1"/>
          <p:nvPr/>
        </p:nvSpPr>
        <p:spPr>
          <a:xfrm>
            <a:off x="1322400" y="2103396"/>
            <a:ext cx="4084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Структурная схема одноканальной САУ (канал управляется по скорости)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E9035-509B-5512-1FF1-59748E033DE0}"/>
                  </a:ext>
                </a:extLst>
              </p:cNvPr>
              <p:cNvSpPr txBox="1"/>
              <p:nvPr/>
            </p:nvSpPr>
            <p:spPr>
              <a:xfrm>
                <a:off x="489109" y="2998418"/>
                <a:ext cx="2504440" cy="11098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я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я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  <m:e>
                              <m:d>
                                <m:d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дв</m:t>
                                      </m:r>
                                    </m:sub>
                                  </m:sSub>
                                </m:e>
                              </m:d>
                              <m:f>
                                <m:f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num>
                                <m:den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E9035-509B-5512-1FF1-59748E033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09" y="2998418"/>
                <a:ext cx="2504440" cy="1109856"/>
              </a:xfrm>
              <a:prstGeom prst="rect">
                <a:avLst/>
              </a:prstGeom>
              <a:blipFill>
                <a:blip r:embed="rId2"/>
                <a:stretch>
                  <a:fillRect r="-4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2D85F4A-AEF7-C9E6-0D2A-96EA4EFFB26E}"/>
              </a:ext>
            </a:extLst>
          </p:cNvPr>
          <p:cNvSpPr txBox="1"/>
          <p:nvPr/>
        </p:nvSpPr>
        <p:spPr>
          <a:xfrm>
            <a:off x="532476" y="4108274"/>
            <a:ext cx="2829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Система уравнений электродвигателя Максвелла-Лагранжа, использованная для составления математической модели двигателя.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113BE0-386C-1B21-CDA2-BC22156C765D}"/>
                  </a:ext>
                </a:extLst>
              </p:cNvPr>
              <p:cNvSpPr txBox="1"/>
              <p:nvPr/>
            </p:nvSpPr>
            <p:spPr>
              <a:xfrm>
                <a:off x="3630652" y="3004441"/>
                <a:ext cx="2709268" cy="6135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дв</m:t>
                          </m:r>
                        </m:sub>
                      </m:sSub>
                      <m:d>
                        <m:dPr>
                          <m:ctrlPr>
                            <a:rPr lang="ru-RU" sz="1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ru-RU" sz="14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113BE0-386C-1B21-CDA2-BC22156C7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652" y="3004441"/>
                <a:ext cx="2709268" cy="613501"/>
              </a:xfrm>
              <a:prstGeom prst="rect">
                <a:avLst/>
              </a:prstGeom>
              <a:blipFill>
                <a:blip r:embed="rId3"/>
                <a:stretch>
                  <a:fillRect l="-1577" b="-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A7E3040-135C-E182-3717-397660C6376C}"/>
              </a:ext>
            </a:extLst>
          </p:cNvPr>
          <p:cNvSpPr txBox="1"/>
          <p:nvPr/>
        </p:nvSpPr>
        <p:spPr>
          <a:xfrm>
            <a:off x="3519573" y="3892145"/>
            <a:ext cx="3042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Передаточная функция двигателя по входному сигналу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D97906-332B-7DCD-852A-E32BC170FD32}"/>
                  </a:ext>
                </a:extLst>
              </p:cNvPr>
              <p:cNvSpPr txBox="1"/>
              <p:nvPr/>
            </p:nvSpPr>
            <p:spPr>
              <a:xfrm>
                <a:off x="3565052" y="4548858"/>
                <a:ext cx="2704458" cy="7894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вв</m:t>
                          </m:r>
                        </m:sub>
                      </m:sSub>
                      <m:d>
                        <m:dPr>
                          <m:ctrlPr>
                            <a:rPr lang="ru-RU" sz="1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ru-RU" sz="14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 + </m:t>
                          </m:r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D97906-332B-7DCD-852A-E32BC170F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052" y="4548858"/>
                <a:ext cx="2704458" cy="7894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C83DF37-A324-C2FA-FF81-E50AE00EE2FC}"/>
              </a:ext>
            </a:extLst>
          </p:cNvPr>
          <p:cNvSpPr txBox="1"/>
          <p:nvPr/>
        </p:nvSpPr>
        <p:spPr>
          <a:xfrm>
            <a:off x="3577138" y="5557783"/>
            <a:ext cx="28295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/>
              <a:t>Передаточная функция двигателя по возмущающему воздействию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E4825F-7A92-0252-0088-28E879C1D1C5}"/>
                  </a:ext>
                </a:extLst>
              </p:cNvPr>
              <p:cNvSpPr txBox="1"/>
              <p:nvPr/>
            </p:nvSpPr>
            <p:spPr>
              <a:xfrm>
                <a:off x="6865944" y="3119947"/>
                <a:ext cx="5240089" cy="5568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ru-RU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d>
                        <m:dPr>
                          <m:ctrlPr>
                            <a:rPr lang="ru-RU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я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den>
                          </m:f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  <m:d>
                            <m:d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я</m:t>
                                      </m:r>
                                    </m:sub>
                                  </m:s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den>
                              </m:f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я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я</m:t>
                                      </m:r>
                                    </m:sub>
                                  </m:s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den>
                              </m:f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я</m:t>
                                      </m:r>
                                    </m:sub>
                                  </m:s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den>
                              </m:f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E4825F-7A92-0252-0088-28E879C1D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5944" y="3119947"/>
                <a:ext cx="5240089" cy="5568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78D1485B-CFBB-D5C2-121B-40D00BB5E808}"/>
              </a:ext>
            </a:extLst>
          </p:cNvPr>
          <p:cNvSpPr txBox="1"/>
          <p:nvPr/>
        </p:nvSpPr>
        <p:spPr>
          <a:xfrm>
            <a:off x="7569951" y="4173367"/>
            <a:ext cx="47091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Дифференциальное уравнение нахождения угловой скорости из поступающего на двигатель напряжения и момента сопротивления для настройки регуляторов САУ в </a:t>
            </a:r>
            <a:r>
              <a:rPr lang="en-US" sz="1600" dirty="0"/>
              <a:t>Simulink</a:t>
            </a:r>
            <a:endParaRPr lang="ru-RU" sz="1600" dirty="0"/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1CFDC513-8AFD-74A0-E210-B4BCB3F82E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6698" y="873800"/>
            <a:ext cx="5752174" cy="131445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7B79260-F696-9A0B-C68F-944A8AE21AA2}"/>
              </a:ext>
            </a:extLst>
          </p:cNvPr>
          <p:cNvSpPr txBox="1"/>
          <p:nvPr/>
        </p:nvSpPr>
        <p:spPr>
          <a:xfrm>
            <a:off x="6280150" y="208390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Структурная схема одноканальной САУ </a:t>
            </a:r>
          </a:p>
          <a:p>
            <a:pPr algn="ctr"/>
            <a:r>
              <a:rPr lang="ru-RU" dirty="0"/>
              <a:t>(канал управляется по углу)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625F36CE-CD2F-D9F9-E643-68C7FE10D58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35" r="4405" b="87873"/>
          <a:stretch/>
        </p:blipFill>
        <p:spPr>
          <a:xfrm>
            <a:off x="677062" y="927541"/>
            <a:ext cx="5369949" cy="106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212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1786</TotalTime>
  <Words>1164</Words>
  <Application>Microsoft Office PowerPoint</Application>
  <PresentationFormat>Широкоэкранный</PresentationFormat>
  <Paragraphs>217</Paragraphs>
  <Slides>22</Slides>
  <Notes>0</Notes>
  <HiddenSlides>5</HiddenSlides>
  <MMClips>2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Times New Roman</vt:lpstr>
      <vt:lpstr>Тема Office</vt:lpstr>
      <vt:lpstr>Система автоматического управления приводами инвалидной коляски с расширенными функциональными возможностями</vt:lpstr>
      <vt:lpstr>Анализ статистических данных</vt:lpstr>
      <vt:lpstr>Типовые проблемы</vt:lpstr>
      <vt:lpstr>Существующие решения</vt:lpstr>
      <vt:lpstr>Сравнение существующих решений и их классификация</vt:lpstr>
      <vt:lpstr>Идея проекта</vt:lpstr>
      <vt:lpstr>Основные пункты из технического задания</vt:lpstr>
      <vt:lpstr>Подбор электроприводов</vt:lpstr>
      <vt:lpstr>Проектирование одноканальной САУ</vt:lpstr>
      <vt:lpstr>Настройка регуляторов одноканальной САУ (привод колеса)</vt:lpstr>
      <vt:lpstr>Настройка регуляторов одноканальной САУ (привод колеса)</vt:lpstr>
      <vt:lpstr>Проверка устойчивости одноканальной САУ (привод колеса)</vt:lpstr>
      <vt:lpstr>Настройка регуляторов одноканальной САУ (привод подъема шасси)</vt:lpstr>
      <vt:lpstr>Настройка регуляторов одноканальной САУ (привод подъема шасси)</vt:lpstr>
      <vt:lpstr>Проверка устойчивости одноканальной САУ (привод подъема шасси)</vt:lpstr>
      <vt:lpstr>Функциональная схема многоканальной САУ</vt:lpstr>
      <vt:lpstr>Структурная схема многоканальной САУ</vt:lpstr>
      <vt:lpstr>Формирование траектории движения робота</vt:lpstr>
      <vt:lpstr>Формирование траектории движения робота</vt:lpstr>
      <vt:lpstr>Алгоритм заезда робота в транспорт</vt:lpstr>
      <vt:lpstr>Алгоритм работы многоканальной САУ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Комплексная система управления движения инвалидной коляски </dc:title>
  <dc:creator>Дмитрий Калашников</dc:creator>
  <cp:lastModifiedBy>Дмитрий Калашников</cp:lastModifiedBy>
  <cp:revision>103</cp:revision>
  <dcterms:created xsi:type="dcterms:W3CDTF">2023-10-19T08:59:10Z</dcterms:created>
  <dcterms:modified xsi:type="dcterms:W3CDTF">2023-12-15T13:48:00Z</dcterms:modified>
</cp:coreProperties>
</file>